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92" r:id="rId3"/>
    <p:sldId id="344" r:id="rId4"/>
    <p:sldId id="338" r:id="rId5"/>
    <p:sldId id="257" r:id="rId6"/>
    <p:sldId id="345" r:id="rId7"/>
    <p:sldId id="348" r:id="rId8"/>
    <p:sldId id="347" r:id="rId9"/>
    <p:sldId id="336" r:id="rId10"/>
    <p:sldId id="33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B"/>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8" autoAdjust="0"/>
    <p:restoredTop sz="94660"/>
  </p:normalViewPr>
  <p:slideViewPr>
    <p:cSldViewPr>
      <p:cViewPr>
        <p:scale>
          <a:sx n="80" d="100"/>
          <a:sy n="80" d="100"/>
        </p:scale>
        <p:origin x="-948"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C17A48-D010-4B40-AE19-2B0C870EC395}" type="datetimeFigureOut">
              <a:rPr lang="en-US"/>
              <a:pPr>
                <a:defRPr/>
              </a:pPr>
              <a:t>7/19/2012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F3135D7-3DA5-4D8A-9165-485219211242}" type="slidenum">
              <a:rPr lang="en-US"/>
              <a:pPr>
                <a:defRPr/>
              </a:pPr>
              <a:t>‹#›</a:t>
            </a:fld>
            <a:endParaRPr lang="en-US" dirty="0"/>
          </a:p>
        </p:txBody>
      </p:sp>
    </p:spTree>
    <p:extLst>
      <p:ext uri="{BB962C8B-B14F-4D97-AF65-F5344CB8AC3E}">
        <p14:creationId xmlns:p14="http://schemas.microsoft.com/office/powerpoint/2010/main" val="453853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30" tIns="45715" rIns="91430" bIns="45715" anchor="b"/>
          <a:lstStyle/>
          <a:p>
            <a:pPr algn="r" defTabSz="865188"/>
            <a:fld id="{AD05091E-21BF-46CD-9A65-B577D1393174}" type="slidenum">
              <a:rPr lang="es-ES" sz="1300">
                <a:latin typeface="Times New Roman" pitchFamily="18" charset="0"/>
              </a:rPr>
              <a:pPr algn="r" defTabSz="865188"/>
              <a:t>10</a:t>
            </a:fld>
            <a:endParaRPr lang="es-ES" sz="1300">
              <a:latin typeface="Times New Roman" pitchFamily="18" charset="0"/>
            </a:endParaRPr>
          </a:p>
        </p:txBody>
      </p:sp>
      <p:sp>
        <p:nvSpPr>
          <p:cNvPr id="6041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3213"/>
          </a:xfrm>
          <a:noFill/>
        </p:spPr>
        <p:txBody>
          <a:bodyPr wrap="square" lIns="91430" tIns="45715" rIns="91430" bIns="45715"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A6B181-3069-4377-B4D6-77150BF4D133}" type="datetimeFigureOut">
              <a:rPr lang="en-US"/>
              <a:pPr>
                <a:defRPr/>
              </a:pPr>
              <a:t>7/19/2012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DEB63-0872-4BBA-B416-8E74F348AD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9F35F4-6851-45EF-B127-D3FDDE2C70E7}" type="datetimeFigureOut">
              <a:rPr lang="en-US"/>
              <a:pPr>
                <a:defRPr/>
              </a:pPr>
              <a:t>7/19/2012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DFFB-AFF8-4811-A49A-E8AD5395DB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6525CD-C514-4F86-97DD-E7FF43D84A91}" type="datetimeFigureOut">
              <a:rPr lang="en-US"/>
              <a:pPr>
                <a:defRPr/>
              </a:pPr>
              <a:t>7/19/2012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81869-A094-4AFC-B47C-F57053FFBE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A1C26C-499B-4E5D-915C-A89566355E58}" type="datetimeFigureOut">
              <a:rPr lang="en-US"/>
              <a:pPr>
                <a:defRPr/>
              </a:pPr>
              <a:t>7/19/2012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9EC6C-2FCD-4AAB-8538-C2696EDF8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C7B5DE-6954-452F-9D78-460249942938}" type="datetimeFigureOut">
              <a:rPr lang="en-US"/>
              <a:pPr>
                <a:defRPr/>
              </a:pPr>
              <a:t>7/19/2012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C3452-3287-4B83-8290-DCC3DCA2DF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FF2A66-3B6A-4915-8CEC-D9F3057EF57D}" type="datetimeFigureOut">
              <a:rPr lang="en-US"/>
              <a:pPr>
                <a:defRPr/>
              </a:pPr>
              <a:t>7/19/2012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8E70B3-10C8-4ACC-BF02-6BC285557C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320DDD-5AFB-4F8D-8304-B32DB4C50DCF}" type="datetimeFigureOut">
              <a:rPr lang="en-US"/>
              <a:pPr>
                <a:defRPr/>
              </a:pPr>
              <a:t>7/19/2012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E24DD5-3849-4605-9509-E29A85000D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5CAB90-CF3C-40E6-AE90-3A13C8602B01}" type="datetimeFigureOut">
              <a:rPr lang="en-US"/>
              <a:pPr>
                <a:defRPr/>
              </a:pPr>
              <a:t>7/19/2012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7F6B76-1AA2-47C6-9CB5-1019B110A2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6FFF05-B77F-455B-B7D0-24B883D54827}" type="datetimeFigureOut">
              <a:rPr lang="en-US"/>
              <a:pPr>
                <a:defRPr/>
              </a:pPr>
              <a:t>7/19/2012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53EF57-D3AE-41C9-A436-06CD84C6C8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55BF87-5D63-4AAC-B26E-2E89BFD847D5}" type="datetimeFigureOut">
              <a:rPr lang="en-US"/>
              <a:pPr>
                <a:defRPr/>
              </a:pPr>
              <a:t>7/19/2012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3A01F-9136-41FB-8FA2-4E2EE416AD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4D08-4E79-4142-BD72-E62C05F81B36}" type="datetimeFigureOut">
              <a:rPr lang="en-US"/>
              <a:pPr>
                <a:defRPr/>
              </a:pPr>
              <a:t>7/19/2012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2D25D8-19B6-4EC4-9A9E-D97AA52FE2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4593F-F91C-4AA3-9ADE-D1A032C30316}" type="datetimeFigureOut">
              <a:rPr lang="en-US"/>
              <a:pPr>
                <a:defRPr/>
              </a:pPr>
              <a:t>7/19/2012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E1B14A-CDB6-46BA-9A56-9C82B2090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53200"/>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138113" y="161925"/>
            <a:ext cx="8839200" cy="3495675"/>
          </a:xfrm>
          <a:prstGeom prst="rect">
            <a:avLst/>
          </a:prstGeom>
          <a:solidFill>
            <a:srgbClr val="B31B1B"/>
          </a:solidFill>
          <a:ln>
            <a:solidFill>
              <a:srgbClr val="B3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1" name="Picture 2"/>
          <p:cNvPicPr>
            <a:picLocks noChangeAspect="1" noChangeArrowheads="1"/>
          </p:cNvPicPr>
          <p:nvPr/>
        </p:nvPicPr>
        <p:blipFill>
          <a:blip r:embed="rId3" cstate="print"/>
          <a:srcRect l="12500" t="11458" r="62500" b="79536"/>
          <a:stretch>
            <a:fillRect/>
          </a:stretch>
        </p:blipFill>
        <p:spPr bwMode="auto">
          <a:xfrm>
            <a:off x="204788" y="230188"/>
            <a:ext cx="3376612" cy="912812"/>
          </a:xfrm>
          <a:prstGeom prst="rect">
            <a:avLst/>
          </a:prstGeom>
          <a:noFill/>
          <a:ln w="9525">
            <a:noFill/>
            <a:miter lim="800000"/>
            <a:headEnd/>
            <a:tailEnd/>
          </a:ln>
        </p:spPr>
      </p:pic>
      <p:sp>
        <p:nvSpPr>
          <p:cNvPr id="14342" name="TextBox 8"/>
          <p:cNvSpPr txBox="1">
            <a:spLocks noChangeArrowheads="1"/>
          </p:cNvSpPr>
          <p:nvPr/>
        </p:nvSpPr>
        <p:spPr bwMode="auto">
          <a:xfrm>
            <a:off x="88900" y="1447800"/>
            <a:ext cx="8839200" cy="1938992"/>
          </a:xfrm>
          <a:prstGeom prst="rect">
            <a:avLst/>
          </a:prstGeom>
          <a:noFill/>
          <a:ln w="9525">
            <a:noFill/>
            <a:miter lim="800000"/>
            <a:headEnd/>
            <a:tailEnd/>
          </a:ln>
        </p:spPr>
        <p:txBody>
          <a:bodyPr>
            <a:spAutoFit/>
          </a:bodyPr>
          <a:lstStyle/>
          <a:p>
            <a:pPr algn="ctr"/>
            <a:r>
              <a:rPr lang="en-GB" sz="4000" b="1" dirty="0" smtClean="0">
                <a:solidFill>
                  <a:schemeClr val="bg1"/>
                </a:solidFill>
                <a:latin typeface="+mj-lt"/>
              </a:rPr>
              <a:t>Why IBLI?</a:t>
            </a:r>
          </a:p>
          <a:p>
            <a:pPr algn="ctr"/>
            <a:r>
              <a:rPr lang="en-GB" sz="4000" b="1" dirty="0" smtClean="0">
                <a:solidFill>
                  <a:schemeClr val="bg1"/>
                </a:solidFill>
                <a:latin typeface="+mj-lt"/>
              </a:rPr>
              <a:t>On </a:t>
            </a:r>
            <a:r>
              <a:rPr lang="en-GB" sz="4000" b="1" dirty="0">
                <a:solidFill>
                  <a:schemeClr val="bg1"/>
                </a:solidFill>
                <a:latin typeface="+mj-lt"/>
              </a:rPr>
              <a:t>Poverty Traps, Catastrophic </a:t>
            </a:r>
            <a:r>
              <a:rPr lang="en-GB" sz="4000" b="1" dirty="0" smtClean="0">
                <a:solidFill>
                  <a:schemeClr val="bg1"/>
                </a:solidFill>
                <a:latin typeface="+mj-lt"/>
              </a:rPr>
              <a:t>Risk</a:t>
            </a:r>
          </a:p>
          <a:p>
            <a:pPr algn="ctr"/>
            <a:r>
              <a:rPr lang="en-GB" sz="4000" b="1" dirty="0" smtClean="0">
                <a:solidFill>
                  <a:schemeClr val="bg1"/>
                </a:solidFill>
                <a:latin typeface="+mj-lt"/>
              </a:rPr>
              <a:t>and </a:t>
            </a:r>
            <a:r>
              <a:rPr lang="en-GB" sz="4000" b="1" dirty="0">
                <a:solidFill>
                  <a:schemeClr val="bg1"/>
                </a:solidFill>
                <a:latin typeface="+mj-lt"/>
              </a:rPr>
              <a:t>Index </a:t>
            </a:r>
            <a:r>
              <a:rPr lang="en-GB" sz="4000" b="1" dirty="0" smtClean="0">
                <a:solidFill>
                  <a:schemeClr val="bg1"/>
                </a:solidFill>
                <a:latin typeface="+mj-lt"/>
              </a:rPr>
              <a:t>Insurance</a:t>
            </a:r>
            <a:endParaRPr lang="en-US" sz="4000" b="1" dirty="0">
              <a:solidFill>
                <a:schemeClr val="bg1"/>
              </a:solidFill>
              <a:latin typeface="Calibri" pitchFamily="34" charset="0"/>
            </a:endParaRPr>
          </a:p>
        </p:txBody>
      </p:sp>
      <p:sp>
        <p:nvSpPr>
          <p:cNvPr id="14343" name="TextBox 9"/>
          <p:cNvSpPr txBox="1">
            <a:spLocks noChangeArrowheads="1"/>
          </p:cNvSpPr>
          <p:nvPr/>
        </p:nvSpPr>
        <p:spPr bwMode="auto">
          <a:xfrm>
            <a:off x="195882" y="4429559"/>
            <a:ext cx="8686800" cy="2277547"/>
          </a:xfrm>
          <a:prstGeom prst="rect">
            <a:avLst/>
          </a:prstGeom>
          <a:noFill/>
          <a:ln w="9525">
            <a:noFill/>
            <a:miter lim="800000"/>
            <a:headEnd/>
            <a:tailEnd/>
          </a:ln>
        </p:spPr>
        <p:txBody>
          <a:bodyPr>
            <a:spAutoFit/>
          </a:bodyPr>
          <a:lstStyle/>
          <a:p>
            <a:pPr algn="ctr"/>
            <a:r>
              <a:rPr lang="en-US" sz="2800" b="1" dirty="0" smtClean="0">
                <a:latin typeface="+mj-lt"/>
              </a:rPr>
              <a:t>Christopher B. </a:t>
            </a:r>
            <a:r>
              <a:rPr lang="en-US" sz="2800" b="1" dirty="0" smtClean="0">
                <a:latin typeface="+mj-lt"/>
              </a:rPr>
              <a:t>Barrett</a:t>
            </a:r>
            <a:endParaRPr lang="en-US" sz="2800" b="1" dirty="0">
              <a:latin typeface="+mj-lt"/>
            </a:endParaRPr>
          </a:p>
          <a:p>
            <a:pPr algn="ctr"/>
            <a:r>
              <a:rPr lang="en-GB" sz="2800" b="1" dirty="0" smtClean="0">
                <a:latin typeface="+mj-lt"/>
              </a:rPr>
              <a:t>Index Based Livestock Insurance Mini Workshop </a:t>
            </a:r>
            <a:r>
              <a:rPr lang="en-GB" sz="2800" b="1" dirty="0" smtClean="0">
                <a:latin typeface="+mj-lt"/>
              </a:rPr>
              <a:t>International Livestock Research Institute, Nairobi, Kenya</a:t>
            </a:r>
            <a:endParaRPr lang="en-US" sz="2800" dirty="0" smtClean="0">
              <a:latin typeface="+mj-lt"/>
            </a:endParaRPr>
          </a:p>
          <a:p>
            <a:pPr algn="ctr"/>
            <a:r>
              <a:rPr lang="en-US" sz="2800" dirty="0" smtClean="0">
                <a:latin typeface="+mj-lt"/>
              </a:rPr>
              <a:t>July 24, 2012</a:t>
            </a:r>
            <a:endParaRPr lang="en-US" sz="2800" dirty="0">
              <a:latin typeface="+mj-lt"/>
            </a:endParaRPr>
          </a:p>
          <a:p>
            <a:pPr algn="ctr"/>
            <a:endParaRPr lang="en-US" sz="30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9393"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t>
            </a:r>
            <a:endParaRPr lang="en-US" sz="2400">
              <a:latin typeface="Times New Roman" pitchFamily="18" charset="0"/>
            </a:endParaRPr>
          </a:p>
        </p:txBody>
      </p:sp>
      <p:sp>
        <p:nvSpPr>
          <p:cNvPr id="59395" name="TextBox 6"/>
          <p:cNvSpPr txBox="1">
            <a:spLocks noChangeArrowheads="1"/>
          </p:cNvSpPr>
          <p:nvPr/>
        </p:nvSpPr>
        <p:spPr bwMode="auto">
          <a:xfrm>
            <a:off x="829788" y="152400"/>
            <a:ext cx="7484423" cy="1569660"/>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IBLI appears a promising option for addressing </a:t>
            </a:r>
            <a:r>
              <a:rPr lang="en-US" sz="3200" b="1" dirty="0" smtClean="0">
                <a:solidFill>
                  <a:schemeClr val="bg1"/>
                </a:solidFill>
                <a:latin typeface="Calibri" pitchFamily="34" charset="0"/>
              </a:rPr>
              <a:t>poverty traps that arise from catastrophic drought risk</a:t>
            </a:r>
            <a:endParaRPr lang="en-US" sz="3200" b="1" dirty="0">
              <a:solidFill>
                <a:schemeClr val="bg1"/>
              </a:solidFill>
              <a:latin typeface="Calibri" pitchFamily="34" charset="0"/>
            </a:endParaRPr>
          </a:p>
        </p:txBody>
      </p:sp>
      <p:sp>
        <p:nvSpPr>
          <p:cNvPr id="59396" name="TextBox 7"/>
          <p:cNvSpPr txBox="1">
            <a:spLocks noChangeArrowheads="1"/>
          </p:cNvSpPr>
          <p:nvPr/>
        </p:nvSpPr>
        <p:spPr bwMode="auto">
          <a:xfrm>
            <a:off x="340508" y="3492222"/>
            <a:ext cx="6248400" cy="1077218"/>
          </a:xfrm>
          <a:prstGeom prst="rect">
            <a:avLst/>
          </a:prstGeom>
          <a:noFill/>
          <a:ln w="9525">
            <a:noFill/>
            <a:miter lim="800000"/>
            <a:headEnd/>
            <a:tailEnd/>
          </a:ln>
        </p:spPr>
        <p:txBody>
          <a:bodyPr wrap="square">
            <a:spAutoFit/>
          </a:bodyPr>
          <a:lstStyle/>
          <a:p>
            <a:pPr algn="ctr"/>
            <a:r>
              <a:rPr lang="en-US" sz="3200" b="1" dirty="0">
                <a:solidFill>
                  <a:srgbClr val="FFFFFF"/>
                </a:solidFill>
                <a:latin typeface="Calibri" pitchFamily="34" charset="0"/>
              </a:rPr>
              <a:t>Thank you for your time, interest and comments!</a:t>
            </a:r>
          </a:p>
        </p:txBody>
      </p:sp>
      <p:sp>
        <p:nvSpPr>
          <p:cNvPr id="6" name="Rectangle 5"/>
          <p:cNvSpPr/>
          <p:nvPr/>
        </p:nvSpPr>
        <p:spPr>
          <a:xfrm>
            <a:off x="0" y="6172200"/>
            <a:ext cx="9144000" cy="461963"/>
          </a:xfrm>
          <a:prstGeom prst="rect">
            <a:avLst/>
          </a:prstGeom>
        </p:spPr>
        <p:txBody>
          <a:bodyPr>
            <a:spAutoFit/>
          </a:bodyPr>
          <a:lstStyle/>
          <a:p>
            <a:pPr marL="609600" indent="-609600" algn="ctr">
              <a:spcBef>
                <a:spcPct val="50000"/>
              </a:spcBef>
              <a:spcAft>
                <a:spcPts val="600"/>
              </a:spcAft>
              <a:defRPr/>
            </a:pPr>
            <a:r>
              <a:rPr lang="en-US" sz="2400" b="1" dirty="0">
                <a:solidFill>
                  <a:schemeClr val="bg1"/>
                </a:solidFill>
                <a:latin typeface="+mn-lt"/>
              </a:rPr>
              <a:t>For more information visit </a:t>
            </a:r>
            <a:r>
              <a:rPr lang="en-US" sz="2400" b="1" dirty="0" smtClean="0">
                <a:solidFill>
                  <a:srgbClr val="FFFF00"/>
                </a:solidFill>
                <a:latin typeface="+mn-lt"/>
              </a:rPr>
              <a:t>www.ilri.org/ibli/</a:t>
            </a:r>
            <a:r>
              <a:rPr lang="en-US" sz="2400" b="1" dirty="0" smtClean="0">
                <a:solidFill>
                  <a:schemeClr val="bg1"/>
                </a:solidFill>
                <a:latin typeface="+mn-lt"/>
              </a:rPr>
              <a:t> </a:t>
            </a:r>
            <a:endParaRPr lang="en-US" sz="2400" b="1"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Motivation: Poverty Traps </a:t>
            </a:r>
            <a:r>
              <a:rPr lang="en-US" sz="2800" b="1" dirty="0" smtClean="0">
                <a:solidFill>
                  <a:schemeClr val="bg1"/>
                </a:solidFill>
              </a:rPr>
              <a:t>And Catastrophic Risk</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05839" y="1143000"/>
            <a:ext cx="4267200" cy="2438400"/>
          </a:xfrm>
          <a:prstGeom prst="rect">
            <a:avLst/>
          </a:prstGeom>
          <a:noFill/>
          <a:ln w="9525">
            <a:noFill/>
            <a:miter lim="800000"/>
            <a:headEnd/>
            <a:tailEnd/>
          </a:ln>
        </p:spPr>
        <p:txBody>
          <a:bodyPr lIns="91429" tIns="45714" rIns="91429" bIns="45714"/>
          <a:lstStyle/>
          <a:p>
            <a:pPr>
              <a:buFont typeface="Arial" charset="0"/>
              <a:buNone/>
            </a:pPr>
            <a:r>
              <a:rPr lang="en-US" sz="2800" dirty="0" smtClean="0">
                <a:latin typeface="Calibri" pitchFamily="34" charset="0"/>
              </a:rPr>
              <a:t>Pastoral Risk Management (PARIMA) project (1997-2007) found strong evidence </a:t>
            </a:r>
            <a:r>
              <a:rPr lang="en-US" sz="2800" dirty="0">
                <a:latin typeface="Calibri" pitchFamily="34" charset="0"/>
              </a:rPr>
              <a:t>of poverty traps in the arid and semi-arid lands (ASAL) of </a:t>
            </a:r>
            <a:r>
              <a:rPr lang="en-US" sz="2800" dirty="0" smtClean="0">
                <a:latin typeface="Calibri" pitchFamily="34" charset="0"/>
              </a:rPr>
              <a:t>northern Kenya and  southern Ethiopia.</a:t>
            </a:r>
          </a:p>
          <a:p>
            <a:pPr>
              <a:buFont typeface="Arial" charset="0"/>
              <a:buNone/>
            </a:pPr>
            <a:endParaRPr lang="en-US" sz="2800" dirty="0">
              <a:latin typeface="Calibri" pitchFamily="34" charset="0"/>
            </a:endParaRPr>
          </a:p>
          <a:p>
            <a:r>
              <a:rPr lang="en-US" sz="2800" b="1" dirty="0">
                <a:latin typeface="Calibri" pitchFamily="34" charset="0"/>
              </a:rPr>
              <a:t>Catastrophic herd loss </a:t>
            </a:r>
            <a:r>
              <a:rPr lang="en-US" sz="2800" b="1" dirty="0" smtClean="0">
                <a:latin typeface="Calibri" pitchFamily="34" charset="0"/>
              </a:rPr>
              <a:t>risk due </a:t>
            </a:r>
            <a:r>
              <a:rPr lang="en-US" sz="2800" b="1" dirty="0">
                <a:latin typeface="Calibri" pitchFamily="34" charset="0"/>
              </a:rPr>
              <a:t>to major droughts identified as </a:t>
            </a:r>
            <a:r>
              <a:rPr lang="en-US" sz="2800" b="1" i="1" u="sng" dirty="0">
                <a:latin typeface="Calibri" pitchFamily="34" charset="0"/>
              </a:rPr>
              <a:t>the</a:t>
            </a:r>
            <a:r>
              <a:rPr lang="en-US" sz="2800" b="1" dirty="0">
                <a:latin typeface="Calibri" pitchFamily="34" charset="0"/>
              </a:rPr>
              <a:t> major cause of these dynamics.</a:t>
            </a:r>
          </a:p>
          <a:p>
            <a:endParaRPr lang="en-US" sz="2400" b="1" dirty="0">
              <a:latin typeface="Calibri" pitchFamily="34" charset="0"/>
            </a:endParaRPr>
          </a:p>
          <a:p>
            <a:pPr>
              <a:buFont typeface="Arial" charset="0"/>
              <a:buNone/>
            </a:pPr>
            <a:endParaRPr lang="en-US" sz="2400" dirty="0" smtClean="0">
              <a:latin typeface="Calibri" pitchFamily="34" charset="0"/>
            </a:endParaRPr>
          </a:p>
          <a:p>
            <a:pPr>
              <a:buFont typeface="Arial" charset="0"/>
              <a:buNone/>
            </a:pPr>
            <a:endParaRPr lang="en-US" sz="2400" dirty="0" smtClean="0">
              <a:latin typeface="Calibri" pitchFamily="34" charset="0"/>
            </a:endParaRPr>
          </a:p>
          <a:p>
            <a:pPr>
              <a:buFont typeface="Arial" charset="0"/>
              <a:buNone/>
            </a:pPr>
            <a:endParaRPr lang="en-US" sz="2400" dirty="0" smtClean="0">
              <a:latin typeface="Calibri" pitchFamily="34" charset="0"/>
            </a:endParaRPr>
          </a:p>
        </p:txBody>
      </p:sp>
      <p:pic>
        <p:nvPicPr>
          <p:cNvPr id="16392" name="Picture 6"/>
          <p:cNvPicPr>
            <a:picLocks noChangeAspect="1" noChangeArrowheads="1"/>
          </p:cNvPicPr>
          <p:nvPr/>
        </p:nvPicPr>
        <p:blipFill>
          <a:blip r:embed="rId3" cstate="print"/>
          <a:srcRect/>
          <a:stretch>
            <a:fillRect/>
          </a:stretch>
        </p:blipFill>
        <p:spPr bwMode="auto">
          <a:xfrm>
            <a:off x="4473039" y="2010888"/>
            <a:ext cx="4510397" cy="3700128"/>
          </a:xfrm>
          <a:prstGeom prst="rect">
            <a:avLst/>
          </a:prstGeom>
          <a:noFill/>
          <a:ln w="9525">
            <a:noFill/>
            <a:miter lim="800000"/>
            <a:headEnd/>
            <a:tailEnd/>
          </a:ln>
        </p:spPr>
      </p:pic>
      <p:sp>
        <p:nvSpPr>
          <p:cNvPr id="4" name="TextBox 3"/>
          <p:cNvSpPr txBox="1"/>
          <p:nvPr/>
        </p:nvSpPr>
        <p:spPr>
          <a:xfrm>
            <a:off x="4631305" y="5791200"/>
            <a:ext cx="4352131" cy="646331"/>
          </a:xfrm>
          <a:prstGeom prst="rect">
            <a:avLst/>
          </a:prstGeom>
          <a:noFill/>
        </p:spPr>
        <p:txBody>
          <a:bodyPr wrap="square" rtlCol="0">
            <a:spAutoFit/>
          </a:bodyPr>
          <a:lstStyle/>
          <a:p>
            <a:r>
              <a:rPr lang="en-US" sz="1200" dirty="0" smtClean="0">
                <a:latin typeface="+mn-lt"/>
              </a:rPr>
              <a:t>Source: </a:t>
            </a:r>
            <a:r>
              <a:rPr lang="en-US" sz="1200" dirty="0" err="1" smtClean="0">
                <a:latin typeface="+mn-lt"/>
              </a:rPr>
              <a:t>Lybbert</a:t>
            </a:r>
            <a:r>
              <a:rPr lang="en-US" sz="1200" dirty="0" smtClean="0">
                <a:latin typeface="+mn-lt"/>
              </a:rPr>
              <a:t> et al. (2004 </a:t>
            </a:r>
            <a:r>
              <a:rPr lang="en-US" sz="1200" i="1" dirty="0" smtClean="0">
                <a:latin typeface="+mn-lt"/>
              </a:rPr>
              <a:t>EJ</a:t>
            </a:r>
            <a:r>
              <a:rPr lang="en-US" sz="1200" dirty="0" smtClean="0">
                <a:latin typeface="+mn-lt"/>
              </a:rPr>
              <a:t>) on </a:t>
            </a:r>
            <a:r>
              <a:rPr lang="en-US" sz="1200" dirty="0" err="1" smtClean="0">
                <a:latin typeface="+mn-lt"/>
              </a:rPr>
              <a:t>Boran</a:t>
            </a:r>
            <a:r>
              <a:rPr lang="en-US" sz="1200" dirty="0" smtClean="0">
                <a:latin typeface="+mn-lt"/>
              </a:rPr>
              <a:t> pastoralists in </a:t>
            </a:r>
            <a:r>
              <a:rPr lang="en-US" sz="1200" dirty="0" err="1" smtClean="0">
                <a:latin typeface="+mn-lt"/>
              </a:rPr>
              <a:t>s.Ethiopia</a:t>
            </a:r>
            <a:r>
              <a:rPr lang="en-US" sz="1200" dirty="0" smtClean="0">
                <a:latin typeface="+mn-lt"/>
              </a:rPr>
              <a:t>. See also Barrett et al. (2006 </a:t>
            </a:r>
            <a:r>
              <a:rPr lang="en-US" sz="1200" i="1" dirty="0" smtClean="0">
                <a:latin typeface="+mn-lt"/>
              </a:rPr>
              <a:t>JDS</a:t>
            </a:r>
            <a:r>
              <a:rPr lang="en-US" sz="1200" dirty="0" smtClean="0">
                <a:latin typeface="+mn-lt"/>
              </a:rPr>
              <a:t>) among n. Kenyan pastoralists, Santos &amp; Barrett (2011 </a:t>
            </a:r>
            <a:r>
              <a:rPr lang="en-US" sz="1200" i="1" dirty="0" smtClean="0">
                <a:latin typeface="+mn-lt"/>
              </a:rPr>
              <a:t>JDE</a:t>
            </a:r>
            <a:r>
              <a:rPr lang="en-US" sz="1200" dirty="0" smtClean="0">
                <a:latin typeface="+mn-lt"/>
              </a:rPr>
              <a:t>) on </a:t>
            </a:r>
            <a:r>
              <a:rPr lang="en-US" sz="1200" dirty="0" err="1" smtClean="0">
                <a:latin typeface="+mn-lt"/>
              </a:rPr>
              <a:t>s.Ethiopian</a:t>
            </a:r>
            <a:r>
              <a:rPr lang="en-US" sz="1200" dirty="0" smtClean="0">
                <a:latin typeface="+mn-lt"/>
              </a:rPr>
              <a:t> </a:t>
            </a:r>
            <a:r>
              <a:rPr lang="en-US" sz="1200" dirty="0" err="1" smtClean="0">
                <a:latin typeface="+mn-lt"/>
              </a:rPr>
              <a:t>Boran</a:t>
            </a:r>
            <a:r>
              <a:rPr lang="en-US" sz="1200" dirty="0" smtClean="0">
                <a:latin typeface="+mn-lt"/>
              </a:rPr>
              <a:t>.</a:t>
            </a:r>
            <a:endParaRPr lang="en-US"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Motivation: </a:t>
            </a:r>
            <a:r>
              <a:rPr lang="en-US" sz="2800" b="1" dirty="0" smtClean="0">
                <a:solidFill>
                  <a:schemeClr val="bg1"/>
                </a:solidFill>
              </a:rPr>
              <a:t>Increased Risk From Climate Change</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05838" y="1143000"/>
            <a:ext cx="8557161" cy="1219200"/>
          </a:xfrm>
          <a:prstGeom prst="rect">
            <a:avLst/>
          </a:prstGeom>
          <a:noFill/>
          <a:ln w="9525">
            <a:noFill/>
            <a:miter lim="800000"/>
            <a:headEnd/>
            <a:tailEnd/>
          </a:ln>
        </p:spPr>
        <p:txBody>
          <a:bodyPr lIns="91429" tIns="45714" rIns="91429" bIns="45714"/>
          <a:lstStyle/>
          <a:p>
            <a:pPr eaLnBrk="1" hangingPunct="1"/>
            <a:r>
              <a:rPr lang="en-US" sz="2400" dirty="0">
                <a:latin typeface="+mn-lt"/>
              </a:rPr>
              <a:t>Pastoralist systems adapted to climate </a:t>
            </a:r>
            <a:r>
              <a:rPr lang="en-US" sz="2400" dirty="0" smtClean="0">
                <a:latin typeface="+mn-lt"/>
              </a:rPr>
              <a:t>regime. But resilient to a shift </a:t>
            </a:r>
            <a:r>
              <a:rPr lang="en-US" sz="2400" dirty="0">
                <a:latin typeface="+mn-lt"/>
              </a:rPr>
              <a:t>in </a:t>
            </a:r>
            <a:r>
              <a:rPr lang="en-US" sz="2400" dirty="0" smtClean="0">
                <a:latin typeface="+mn-lt"/>
              </a:rPr>
              <a:t>climate? Many models predict </a:t>
            </a:r>
            <a:r>
              <a:rPr lang="en-US" sz="2400" dirty="0">
                <a:latin typeface="+mn-lt"/>
              </a:rPr>
              <a:t>increased rainfall </a:t>
            </a:r>
            <a:r>
              <a:rPr lang="en-US" sz="2400" dirty="0" smtClean="0">
                <a:latin typeface="+mn-lt"/>
              </a:rPr>
              <a:t>variability (i.e., increased </a:t>
            </a:r>
            <a:r>
              <a:rPr lang="en-US" sz="2400" dirty="0">
                <a:latin typeface="+mn-lt"/>
              </a:rPr>
              <a:t>risk of </a:t>
            </a:r>
            <a:r>
              <a:rPr lang="en-US" sz="2400" dirty="0" smtClean="0">
                <a:latin typeface="+mn-lt"/>
              </a:rPr>
              <a:t>drought).</a:t>
            </a:r>
            <a:endParaRPr lang="en-US" sz="2400" dirty="0" smtClean="0">
              <a:latin typeface="+mn-lt"/>
            </a:endParaRPr>
          </a:p>
        </p:txBody>
      </p:sp>
      <p:sp>
        <p:nvSpPr>
          <p:cNvPr id="4" name="TextBox 3"/>
          <p:cNvSpPr txBox="1"/>
          <p:nvPr/>
        </p:nvSpPr>
        <p:spPr>
          <a:xfrm>
            <a:off x="250372" y="2709813"/>
            <a:ext cx="4352131" cy="3785652"/>
          </a:xfrm>
          <a:prstGeom prst="rect">
            <a:avLst/>
          </a:prstGeom>
          <a:noFill/>
        </p:spPr>
        <p:txBody>
          <a:bodyPr wrap="square" rtlCol="0">
            <a:spAutoFit/>
          </a:bodyPr>
          <a:lstStyle/>
          <a:p>
            <a:r>
              <a:rPr lang="en-US" sz="2400" dirty="0">
                <a:latin typeface="+mn-lt"/>
              </a:rPr>
              <a:t>Herd dynamics differ </a:t>
            </a:r>
            <a:r>
              <a:rPr lang="en-US" sz="2400" dirty="0" smtClean="0">
                <a:latin typeface="+mn-lt"/>
              </a:rPr>
              <a:t>b/n </a:t>
            </a:r>
            <a:r>
              <a:rPr lang="en-US" sz="2400" dirty="0">
                <a:latin typeface="+mn-lt"/>
              </a:rPr>
              <a:t>good and poor rainfall </a:t>
            </a:r>
            <a:r>
              <a:rPr lang="en-US" sz="2400" dirty="0" smtClean="0">
                <a:latin typeface="+mn-lt"/>
              </a:rPr>
              <a:t>states, and so </a:t>
            </a:r>
            <a:r>
              <a:rPr lang="en-US" sz="2400" dirty="0">
                <a:latin typeface="+mn-lt"/>
              </a:rPr>
              <a:t>change with drought </a:t>
            </a:r>
            <a:r>
              <a:rPr lang="en-US" sz="2400" dirty="0" smtClean="0">
                <a:latin typeface="+mn-lt"/>
              </a:rPr>
              <a:t>(&lt;</a:t>
            </a:r>
            <a:r>
              <a:rPr lang="en-US" sz="2400" dirty="0">
                <a:latin typeface="+mn-lt"/>
              </a:rPr>
              <a:t>250 mm</a:t>
            </a:r>
            <a:r>
              <a:rPr lang="en-US" sz="2400" dirty="0" smtClean="0">
                <a:latin typeface="+mn-lt"/>
              </a:rPr>
              <a:t>/ year</a:t>
            </a:r>
            <a:r>
              <a:rPr lang="en-US" sz="2400" dirty="0">
                <a:latin typeface="+mn-lt"/>
              </a:rPr>
              <a:t>) risk. </a:t>
            </a:r>
            <a:endParaRPr lang="en-US" sz="2400" dirty="0" smtClean="0">
              <a:latin typeface="+mn-lt"/>
            </a:endParaRPr>
          </a:p>
          <a:p>
            <a:endParaRPr lang="en-US" sz="2400" dirty="0">
              <a:latin typeface="+mn-lt"/>
            </a:endParaRPr>
          </a:p>
          <a:p>
            <a:r>
              <a:rPr lang="en-US" sz="2400" dirty="0" smtClean="0">
                <a:latin typeface="+mn-lt"/>
              </a:rPr>
              <a:t>In southern Ethiopia, </a:t>
            </a:r>
            <a:r>
              <a:rPr lang="en-US" sz="2400" dirty="0">
                <a:latin typeface="+mn-lt"/>
              </a:rPr>
              <a:t>doubling drought risk would lead to system collapse in </a:t>
            </a:r>
            <a:r>
              <a:rPr lang="en-US" sz="2400" dirty="0" smtClean="0">
                <a:latin typeface="+mn-lt"/>
              </a:rPr>
              <a:t>expectation</a:t>
            </a:r>
            <a:r>
              <a:rPr lang="en-US" sz="2400" dirty="0">
                <a:latin typeface="+mn-lt"/>
              </a:rPr>
              <a:t> </a:t>
            </a:r>
            <a:r>
              <a:rPr lang="en-US" sz="2400" dirty="0" smtClean="0">
                <a:latin typeface="+mn-lt"/>
              </a:rPr>
              <a:t>in the absence of any change to prevailing herd dynamics.</a:t>
            </a:r>
            <a:endParaRPr lang="en-US" sz="2400" dirty="0">
              <a:latin typeface="+mn-l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446" y="2770894"/>
            <a:ext cx="4380954" cy="371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5486400" y="6326188"/>
            <a:ext cx="3538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sz="1600" dirty="0">
                <a:latin typeface="+mn-lt"/>
              </a:rPr>
              <a:t>Source: Barrett and Santos, </a:t>
            </a:r>
            <a:r>
              <a:rPr lang="en-US" sz="1600" dirty="0" smtClean="0">
                <a:latin typeface="+mn-lt"/>
              </a:rPr>
              <a:t>in review</a:t>
            </a:r>
            <a:endParaRPr lang="en-US" sz="1600" dirty="0">
              <a:latin typeface="+mn-lt"/>
            </a:endParaRPr>
          </a:p>
        </p:txBody>
      </p:sp>
    </p:spTree>
    <p:extLst>
      <p:ext uri="{BB962C8B-B14F-4D97-AF65-F5344CB8AC3E}">
        <p14:creationId xmlns:p14="http://schemas.microsoft.com/office/powerpoint/2010/main" val="62089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Motivation: </a:t>
            </a:r>
            <a:r>
              <a:rPr lang="en-US" sz="2800" b="1" dirty="0" smtClean="0">
                <a:solidFill>
                  <a:schemeClr val="bg1"/>
                </a:solidFill>
              </a:rPr>
              <a:t>Standard Responses to Drought</a:t>
            </a:r>
            <a:endParaRPr lang="en-US" sz="2800" b="1" i="1" dirty="0">
              <a:solidFill>
                <a:schemeClr val="bg1"/>
              </a:solidFill>
              <a:latin typeface="Calibri" pitchFamily="34" charset="0"/>
            </a:endParaRPr>
          </a:p>
        </p:txBody>
      </p:sp>
      <p:sp>
        <p:nvSpPr>
          <p:cNvPr id="10" name="TextBox 9"/>
          <p:cNvSpPr txBox="1"/>
          <p:nvPr/>
        </p:nvSpPr>
        <p:spPr>
          <a:xfrm>
            <a:off x="252844" y="1066800"/>
            <a:ext cx="8510155" cy="5386090"/>
          </a:xfrm>
          <a:prstGeom prst="rect">
            <a:avLst/>
          </a:prstGeom>
          <a:noFill/>
        </p:spPr>
        <p:txBody>
          <a:bodyPr wrap="square" rtlCol="0">
            <a:spAutoFit/>
          </a:bodyPr>
          <a:lstStyle/>
          <a:p>
            <a:r>
              <a:rPr lang="en-US" sz="2800" b="1" u="sng" dirty="0" smtClean="0">
                <a:latin typeface="Calibri" pitchFamily="34" charset="0"/>
              </a:rPr>
              <a:t>Standard responses to major drought shocks:</a:t>
            </a:r>
          </a:p>
          <a:p>
            <a:r>
              <a:rPr lang="en-US" sz="2400" b="1" dirty="0" smtClean="0">
                <a:latin typeface="Calibri" pitchFamily="34" charset="0"/>
              </a:rPr>
              <a:t>1) Post-drought restocking</a:t>
            </a:r>
          </a:p>
          <a:p>
            <a:r>
              <a:rPr lang="en-US" sz="2400" b="1" dirty="0" smtClean="0">
                <a:latin typeface="Calibri" pitchFamily="34" charset="0"/>
              </a:rPr>
              <a:t>2) Food aid</a:t>
            </a:r>
          </a:p>
          <a:p>
            <a:r>
              <a:rPr lang="en-US" sz="2800" b="1" u="sng" dirty="0" smtClean="0">
                <a:latin typeface="Calibri" pitchFamily="34" charset="0"/>
              </a:rPr>
              <a:t>Key Problems: </a:t>
            </a:r>
          </a:p>
          <a:p>
            <a:pPr marL="457200" indent="-457200">
              <a:buFontTx/>
              <a:buChar char="-"/>
            </a:pPr>
            <a:r>
              <a:rPr lang="en-US" sz="2400" b="1" dirty="0" smtClean="0">
                <a:latin typeface="Calibri" pitchFamily="34" charset="0"/>
              </a:rPr>
              <a:t>Slow</a:t>
            </a:r>
          </a:p>
          <a:p>
            <a:pPr marL="457200" indent="-457200">
              <a:buFontTx/>
              <a:buChar char="-"/>
            </a:pPr>
            <a:r>
              <a:rPr lang="en-US" sz="2400" b="1" dirty="0" smtClean="0">
                <a:latin typeface="Calibri" pitchFamily="34" charset="0"/>
              </a:rPr>
              <a:t>Expensive (in part, because it’s slow)</a:t>
            </a:r>
          </a:p>
          <a:p>
            <a:pPr marL="457200" indent="-457200">
              <a:buFontTx/>
              <a:buChar char="-"/>
            </a:pPr>
            <a:r>
              <a:rPr lang="en-US" sz="2400" b="1" dirty="0" smtClean="0">
                <a:latin typeface="Calibri" pitchFamily="34" charset="0"/>
              </a:rPr>
              <a:t>Targeting challenges</a:t>
            </a:r>
          </a:p>
          <a:p>
            <a:pPr marL="457200" indent="-457200">
              <a:buFontTx/>
              <a:buChar char="-"/>
            </a:pPr>
            <a:r>
              <a:rPr lang="en-US" sz="2400" b="1" dirty="0" smtClean="0">
                <a:latin typeface="Calibri" pitchFamily="34" charset="0"/>
              </a:rPr>
              <a:t>Food aid can reinforce </a:t>
            </a:r>
            <a:r>
              <a:rPr lang="en-US" sz="2400" b="1" dirty="0" err="1" smtClean="0">
                <a:latin typeface="Calibri" pitchFamily="34" charset="0"/>
              </a:rPr>
              <a:t>sedentarization</a:t>
            </a:r>
            <a:r>
              <a:rPr lang="en-US" sz="2400" b="1" dirty="0" smtClean="0">
                <a:latin typeface="Calibri" pitchFamily="34" charset="0"/>
              </a:rPr>
              <a:t>/foster dependency</a:t>
            </a:r>
          </a:p>
          <a:p>
            <a:pPr marL="457200" indent="-457200">
              <a:buFontTx/>
              <a:buChar char="-"/>
            </a:pPr>
            <a:r>
              <a:rPr lang="en-US" sz="2400" b="1" dirty="0" smtClean="0">
                <a:latin typeface="Calibri" pitchFamily="34" charset="0"/>
              </a:rPr>
              <a:t>Core issue</a:t>
            </a:r>
            <a:r>
              <a:rPr lang="en-US" sz="2400" dirty="0" smtClean="0">
                <a:latin typeface="Calibri" pitchFamily="34" charset="0"/>
              </a:rPr>
              <a:t>: </a:t>
            </a:r>
            <a:r>
              <a:rPr lang="en-US" sz="2400" dirty="0">
                <a:latin typeface="Calibri" pitchFamily="34" charset="0"/>
              </a:rPr>
              <a:t>If transfers go only to the poor who are already in the poverty trap, the numbers of poor will grow as shocks knock others below the poverty trap threshold.  In the long-run, the ex ante poor worse off as others join their ranks and compete for scarce social assistance resources</a:t>
            </a:r>
            <a:r>
              <a:rPr lang="en-US" sz="2400" dirty="0" smtClean="0">
                <a:latin typeface="Calibri" pitchFamily="34" charset="0"/>
              </a:rPr>
              <a:t>. (see Barrett, Carter &amp; Ikegami 2012 for more general theory/illustrations)</a:t>
            </a:r>
            <a:endParaRPr lang="en-US" dirty="0"/>
          </a:p>
        </p:txBody>
      </p:sp>
    </p:spTree>
    <p:extLst>
      <p:ext uri="{BB962C8B-B14F-4D97-AF65-F5344CB8AC3E}">
        <p14:creationId xmlns:p14="http://schemas.microsoft.com/office/powerpoint/2010/main" val="47566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Alternative Responses: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077200" cy="4495800"/>
          </a:xfrm>
          <a:prstGeom prst="rect">
            <a:avLst/>
          </a:prstGeom>
          <a:noFill/>
          <a:ln w="9525">
            <a:noFill/>
            <a:miter lim="800000"/>
            <a:headEnd/>
            <a:tailEnd/>
          </a:ln>
        </p:spPr>
        <p:txBody>
          <a:bodyPr lIns="91429" tIns="45714" rIns="91429" bIns="45714"/>
          <a:lstStyle/>
          <a:p>
            <a:pPr>
              <a:spcBef>
                <a:spcPct val="50000"/>
              </a:spcBef>
              <a:tabLst>
                <a:tab pos="395288" algn="l"/>
              </a:tabLst>
            </a:pPr>
            <a:r>
              <a:rPr lang="en-US" sz="2400" b="1" u="sng" dirty="0" smtClean="0">
                <a:latin typeface="Calibri" pitchFamily="34" charset="0"/>
              </a:rPr>
              <a:t>Commercially sustainable</a:t>
            </a:r>
            <a:r>
              <a:rPr lang="en-US" sz="2400" b="1" dirty="0" smtClean="0">
                <a:latin typeface="Calibri" pitchFamily="34" charset="0"/>
              </a:rPr>
              <a:t> </a:t>
            </a:r>
            <a:r>
              <a:rPr lang="en-US" sz="2400" b="1" dirty="0">
                <a:latin typeface="Calibri" pitchFamily="34" charset="0"/>
              </a:rPr>
              <a:t>insurance can:</a:t>
            </a:r>
          </a:p>
          <a:p>
            <a:pPr marL="1092200" lvl="1" indent="-368300">
              <a:spcBef>
                <a:spcPct val="40000"/>
              </a:spcBef>
              <a:buFontTx/>
              <a:buChar char="•"/>
              <a:tabLst>
                <a:tab pos="395288" algn="l"/>
              </a:tabLst>
            </a:pPr>
            <a:r>
              <a:rPr lang="en-US" sz="2400" dirty="0">
                <a:latin typeface="Calibri" pitchFamily="34" charset="0"/>
              </a:rPr>
              <a:t>Prevent downward slide of vulnerable populations</a:t>
            </a:r>
          </a:p>
          <a:p>
            <a:pPr marL="1092200" lvl="1" indent="-368300">
              <a:spcBef>
                <a:spcPct val="20000"/>
              </a:spcBef>
              <a:buFontTx/>
              <a:buChar char="•"/>
              <a:tabLst>
                <a:tab pos="395288" algn="l"/>
              </a:tabLst>
            </a:pPr>
            <a:r>
              <a:rPr lang="en-US" sz="2400" dirty="0" smtClean="0">
                <a:latin typeface="Calibri" pitchFamily="34" charset="0"/>
              </a:rPr>
              <a:t>Crowd-in </a:t>
            </a:r>
            <a:r>
              <a:rPr lang="en-US" sz="2400" dirty="0">
                <a:latin typeface="Calibri" pitchFamily="34" charset="0"/>
              </a:rPr>
              <a:t>investment and accumulation by </a:t>
            </a:r>
            <a:r>
              <a:rPr lang="en-US" sz="2400" dirty="0" smtClean="0">
                <a:latin typeface="Calibri" pitchFamily="34" charset="0"/>
              </a:rPr>
              <a:t>the poor</a:t>
            </a:r>
            <a:endParaRPr lang="en-US" sz="2400" dirty="0">
              <a:latin typeface="Calibri" pitchFamily="34" charset="0"/>
            </a:endParaRPr>
          </a:p>
          <a:p>
            <a:pPr marL="1092200" lvl="1" indent="-368300">
              <a:spcBef>
                <a:spcPct val="20000"/>
              </a:spcBef>
              <a:buFontTx/>
              <a:buChar char="•"/>
              <a:tabLst>
                <a:tab pos="395288" algn="l"/>
              </a:tabLst>
            </a:pPr>
            <a:r>
              <a:rPr lang="en-US" sz="2400" dirty="0">
                <a:latin typeface="Calibri" pitchFamily="34" charset="0"/>
              </a:rPr>
              <a:t>Induce  financial deepening  by crowding-in credit </a:t>
            </a:r>
            <a:endParaRPr lang="en-US" sz="2400" dirty="0" smtClean="0">
              <a:latin typeface="Calibri" pitchFamily="34" charset="0"/>
            </a:endParaRPr>
          </a:p>
          <a:p>
            <a:pPr marL="1092200" lvl="1" indent="-368300">
              <a:spcBef>
                <a:spcPct val="20000"/>
              </a:spcBef>
              <a:buFontTx/>
              <a:buChar char="•"/>
              <a:tabLst>
                <a:tab pos="395288" algn="l"/>
              </a:tabLst>
            </a:pPr>
            <a:r>
              <a:rPr lang="en-US" sz="2400" dirty="0" smtClean="0">
                <a:latin typeface="Calibri" pitchFamily="34" charset="0"/>
              </a:rPr>
              <a:t>Let us focus humanitarian resources  on the needy</a:t>
            </a:r>
            <a:endParaRPr lang="en-US" sz="2400" dirty="0">
              <a:latin typeface="Calibri" pitchFamily="34" charset="0"/>
            </a:endParaRPr>
          </a:p>
          <a:p>
            <a:pPr>
              <a:spcBef>
                <a:spcPct val="50000"/>
              </a:spcBef>
              <a:tabLst>
                <a:tab pos="395288" algn="l"/>
              </a:tabLst>
            </a:pPr>
            <a:r>
              <a:rPr lang="en-US" sz="2400" i="1" dirty="0">
                <a:latin typeface="Calibri" pitchFamily="34" charset="0"/>
              </a:rPr>
              <a:t>But can insurance be sustainably offered in the ASAL</a:t>
            </a:r>
            <a:r>
              <a:rPr lang="en-US" sz="2400" i="1" dirty="0" smtClean="0">
                <a:latin typeface="Calibri" pitchFamily="34" charset="0"/>
              </a:rPr>
              <a:t>?</a:t>
            </a:r>
          </a:p>
          <a:p>
            <a:pPr>
              <a:spcBef>
                <a:spcPct val="50000"/>
              </a:spcBef>
              <a:tabLst>
                <a:tab pos="395288" algn="l"/>
              </a:tabLst>
            </a:pPr>
            <a:r>
              <a:rPr lang="en-US" sz="2400" b="1" dirty="0" smtClean="0">
                <a:latin typeface="Calibri" pitchFamily="34" charset="0"/>
              </a:rPr>
              <a:t>Conventional </a:t>
            </a:r>
            <a:r>
              <a:rPr lang="en-US" sz="2400" b="1" dirty="0">
                <a:latin typeface="Calibri" pitchFamily="34" charset="0"/>
              </a:rPr>
              <a:t>(individual) insurance unlikely to work, especially in small scale agro-pastoral sector:</a:t>
            </a:r>
          </a:p>
          <a:p>
            <a:pPr marL="1092200" lvl="1" indent="-368300">
              <a:spcBef>
                <a:spcPct val="40000"/>
              </a:spcBef>
              <a:buFontTx/>
              <a:buChar char="•"/>
              <a:tabLst>
                <a:tab pos="395288" algn="l"/>
              </a:tabLst>
            </a:pPr>
            <a:r>
              <a:rPr lang="en-US" sz="2400" dirty="0" smtClean="0">
                <a:latin typeface="Calibri" pitchFamily="34" charset="0"/>
              </a:rPr>
              <a:t>Very high transactions costs, esp. w/little financial intermediation among pastoralists</a:t>
            </a:r>
            <a:endParaRPr lang="en-US" sz="2400" dirty="0">
              <a:latin typeface="Calibri" pitchFamily="34" charset="0"/>
            </a:endParaRPr>
          </a:p>
          <a:p>
            <a:pPr marL="1092200" lvl="1" indent="-368300">
              <a:spcBef>
                <a:spcPct val="20000"/>
              </a:spcBef>
              <a:buFontTx/>
              <a:buChar char="•"/>
              <a:tabLst>
                <a:tab pos="395288" algn="l"/>
              </a:tabLst>
            </a:pPr>
            <a:r>
              <a:rPr lang="en-US" sz="2400" dirty="0">
                <a:latin typeface="Calibri" pitchFamily="34" charset="0"/>
              </a:rPr>
              <a:t>Moral hazard/adverse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The Potential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1173956"/>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rPr>
              <a:t>Index </a:t>
            </a:r>
            <a:r>
              <a:rPr lang="en-US" sz="2400" b="1" dirty="0">
                <a:latin typeface="+mn-lt"/>
              </a:rPr>
              <a:t>insurance </a:t>
            </a:r>
            <a:r>
              <a:rPr lang="en-US" sz="2400" b="1" dirty="0" smtClean="0">
                <a:latin typeface="+mn-lt"/>
              </a:rPr>
              <a:t>is a variation on traditional insurance:</a:t>
            </a:r>
            <a:endParaRPr lang="en-US" sz="2400" b="1" dirty="0">
              <a:latin typeface="+mn-lt"/>
            </a:endParaRPr>
          </a:p>
          <a:p>
            <a:pPr marL="800100" lvl="1" indent="-342900" eaLnBrk="1" hangingPunct="1">
              <a:spcBef>
                <a:spcPts val="0"/>
              </a:spcBef>
              <a:spcAft>
                <a:spcPts val="600"/>
              </a:spcAft>
              <a:buFontTx/>
              <a:buChar char="-"/>
            </a:pPr>
            <a:endParaRPr lang="en-US" sz="2400" dirty="0" smtClean="0">
              <a:latin typeface="+mn-lt"/>
            </a:endParaRPr>
          </a:p>
          <a:p>
            <a:pPr marL="800100" lvl="1" indent="-342900" eaLnBrk="1" hangingPunct="1">
              <a:spcBef>
                <a:spcPts val="0"/>
              </a:spcBef>
              <a:spcAft>
                <a:spcPts val="600"/>
              </a:spcAft>
              <a:buFontTx/>
              <a:buChar char="-"/>
            </a:pPr>
            <a:r>
              <a:rPr lang="en-US" sz="2400" dirty="0" smtClean="0">
                <a:latin typeface="+mn-lt"/>
              </a:rPr>
              <a:t>Do </a:t>
            </a:r>
            <a:r>
              <a:rPr lang="en-US" sz="2400" i="1" u="sng" dirty="0" smtClean="0">
                <a:latin typeface="+mn-lt"/>
              </a:rPr>
              <a:t>not</a:t>
            </a:r>
            <a:r>
              <a:rPr lang="en-US" sz="2400" dirty="0" smtClean="0">
                <a:latin typeface="+mn-lt"/>
              </a:rPr>
              <a:t> insure individual losses.  </a:t>
            </a:r>
          </a:p>
          <a:p>
            <a:pPr marL="800100" lvl="1" indent="-342900" eaLnBrk="1" hangingPunct="1">
              <a:spcBef>
                <a:spcPts val="0"/>
              </a:spcBef>
              <a:spcAft>
                <a:spcPts val="600"/>
              </a:spcAft>
              <a:buFontTx/>
              <a:buChar char="-"/>
            </a:pPr>
            <a:endParaRPr lang="en-US" sz="2400" dirty="0" smtClean="0">
              <a:latin typeface="+mn-lt"/>
            </a:endParaRPr>
          </a:p>
          <a:p>
            <a:pPr marL="800100" lvl="1" indent="-342900" eaLnBrk="1" hangingPunct="1">
              <a:spcBef>
                <a:spcPts val="0"/>
              </a:spcBef>
              <a:spcAft>
                <a:spcPts val="600"/>
              </a:spcAft>
              <a:buFontTx/>
              <a:buChar char="-"/>
            </a:pPr>
            <a:r>
              <a:rPr lang="en-US" sz="2400" dirty="0" smtClean="0">
                <a:latin typeface="+mn-lt"/>
              </a:rPr>
              <a:t>Instead insure some “index” measure that is strongly correlated with individual losses. (Examples: rainfall, remotely sensed vegetation index, area average yield, area average herd mortality loss).  Index needs to be objectively </a:t>
            </a:r>
            <a:r>
              <a:rPr lang="en-US" sz="2400" dirty="0">
                <a:latin typeface="+mn-lt"/>
              </a:rPr>
              <a:t>verifiable, available at low cost in real </a:t>
            </a:r>
            <a:r>
              <a:rPr lang="en-US" sz="2400" dirty="0" smtClean="0">
                <a:latin typeface="+mn-lt"/>
              </a:rPr>
              <a:t>time, and not </a:t>
            </a:r>
            <a:r>
              <a:rPr lang="en-US" sz="2400" dirty="0" err="1">
                <a:latin typeface="+mn-lt"/>
              </a:rPr>
              <a:t>manipulable</a:t>
            </a:r>
            <a:r>
              <a:rPr lang="en-US" sz="2400" dirty="0">
                <a:latin typeface="+mn-lt"/>
              </a:rPr>
              <a:t> by either party to the </a:t>
            </a:r>
            <a:r>
              <a:rPr lang="en-US" sz="2400" dirty="0" smtClean="0">
                <a:latin typeface="+mn-lt"/>
              </a:rPr>
              <a:t>contract</a:t>
            </a:r>
          </a:p>
        </p:txBody>
      </p:sp>
    </p:spTree>
    <p:extLst>
      <p:ext uri="{BB962C8B-B14F-4D97-AF65-F5344CB8AC3E}">
        <p14:creationId xmlns:p14="http://schemas.microsoft.com/office/powerpoint/2010/main" val="256040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The Potential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rPr>
              <a:t>Index </a:t>
            </a:r>
            <a:r>
              <a:rPr lang="en-US" sz="2400" b="1" dirty="0">
                <a:latin typeface="+mn-lt"/>
              </a:rPr>
              <a:t>insurance </a:t>
            </a:r>
            <a:r>
              <a:rPr lang="en-US" sz="2400" b="1" dirty="0" smtClean="0">
                <a:latin typeface="+mn-lt"/>
              </a:rPr>
              <a:t>can obviate the </a:t>
            </a:r>
            <a:r>
              <a:rPr lang="en-US" sz="2400" b="1" dirty="0">
                <a:latin typeface="+mn-lt"/>
              </a:rPr>
              <a:t>problems that make individual insurance unprofitable for small, remote clients:</a:t>
            </a:r>
          </a:p>
          <a:p>
            <a:pPr lvl="1" eaLnBrk="1" hangingPunct="1">
              <a:spcBef>
                <a:spcPts val="0"/>
              </a:spcBef>
              <a:spcAft>
                <a:spcPts val="600"/>
              </a:spcAft>
            </a:pPr>
            <a:r>
              <a:rPr lang="en-US" sz="2400" dirty="0" smtClean="0">
                <a:latin typeface="+mn-lt"/>
              </a:rPr>
              <a:t>- No </a:t>
            </a:r>
            <a:r>
              <a:rPr lang="en-US" sz="2400" dirty="0">
                <a:latin typeface="+mn-lt"/>
              </a:rPr>
              <a:t>transactions costs of measuring individual losses</a:t>
            </a:r>
          </a:p>
          <a:p>
            <a:pPr lvl="1" eaLnBrk="1" hangingPunct="1">
              <a:spcBef>
                <a:spcPts val="0"/>
              </a:spcBef>
              <a:spcAft>
                <a:spcPts val="600"/>
              </a:spcAft>
            </a:pPr>
            <a:r>
              <a:rPr lang="en-US" sz="2400" dirty="0" smtClean="0">
                <a:latin typeface="+mn-lt"/>
              </a:rPr>
              <a:t>- Preserves </a:t>
            </a:r>
            <a:r>
              <a:rPr lang="en-US" sz="2400" dirty="0">
                <a:latin typeface="+mn-lt"/>
              </a:rPr>
              <a:t>effort incentives (no moral hazard) as no single individual can influence </a:t>
            </a:r>
            <a:r>
              <a:rPr lang="en-US" sz="2400" dirty="0" smtClean="0">
                <a:latin typeface="+mn-lt"/>
              </a:rPr>
              <a:t>index</a:t>
            </a:r>
            <a:endParaRPr lang="en-US" sz="2400" dirty="0">
              <a:latin typeface="+mn-lt"/>
            </a:endParaRPr>
          </a:p>
          <a:p>
            <a:pPr lvl="1" eaLnBrk="1" hangingPunct="1">
              <a:spcBef>
                <a:spcPts val="0"/>
              </a:spcBef>
              <a:spcAft>
                <a:spcPts val="600"/>
              </a:spcAft>
            </a:pPr>
            <a:r>
              <a:rPr lang="en-US" sz="2400" dirty="0" smtClean="0">
                <a:latin typeface="+mn-lt"/>
              </a:rPr>
              <a:t>- Adverse </a:t>
            </a:r>
            <a:r>
              <a:rPr lang="en-US" sz="2400" dirty="0">
                <a:latin typeface="+mn-lt"/>
              </a:rPr>
              <a:t>selection does not matter as payouts do not depend on the riskiness of those who buy the insurance</a:t>
            </a:r>
          </a:p>
          <a:p>
            <a:pPr eaLnBrk="1" hangingPunct="1">
              <a:spcBef>
                <a:spcPts val="600"/>
              </a:spcBef>
              <a:spcAft>
                <a:spcPts val="600"/>
              </a:spcAft>
            </a:pPr>
            <a:r>
              <a:rPr lang="en-US" sz="2400" b="1" dirty="0">
                <a:latin typeface="+mn-lt"/>
              </a:rPr>
              <a:t>Index insurance can, in principle, be used to create </a:t>
            </a:r>
            <a:r>
              <a:rPr lang="en-US" sz="2400" b="1" dirty="0" smtClean="0">
                <a:latin typeface="+mn-lt"/>
              </a:rPr>
              <a:t>a timely, financially sustainable, self-targeting safety </a:t>
            </a:r>
            <a:r>
              <a:rPr lang="en-US" sz="2400" b="1" dirty="0">
                <a:latin typeface="+mn-lt"/>
              </a:rPr>
              <a:t>net to </a:t>
            </a:r>
            <a:r>
              <a:rPr lang="en-US" sz="2400" b="1" dirty="0" smtClean="0">
                <a:latin typeface="+mn-lt"/>
              </a:rPr>
              <a:t>protect pastoralists against catastrophic drought shocks. </a:t>
            </a:r>
          </a:p>
          <a:p>
            <a:pPr eaLnBrk="1" hangingPunct="1">
              <a:spcBef>
                <a:spcPts val="1200"/>
              </a:spcBef>
              <a:spcAft>
                <a:spcPts val="600"/>
              </a:spcAft>
            </a:pPr>
            <a:r>
              <a:rPr lang="en-US" sz="2400" b="1" dirty="0" smtClean="0">
                <a:latin typeface="+mn-lt"/>
              </a:rPr>
              <a:t>Could also accelerate herd recovery, altering herd dynamics and averting system collapse if drought frequency increases. Perhaps crowd in value-adding investments, too!</a:t>
            </a:r>
            <a:endParaRPr lang="en-US" sz="2400" b="1" dirty="0"/>
          </a:p>
        </p:txBody>
      </p:sp>
    </p:spTree>
    <p:extLst>
      <p:ext uri="{BB962C8B-B14F-4D97-AF65-F5344CB8AC3E}">
        <p14:creationId xmlns:p14="http://schemas.microsoft.com/office/powerpoint/2010/main" val="9056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The Major Challenges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marL="457200" indent="-514350">
              <a:spcBef>
                <a:spcPts val="600"/>
              </a:spcBef>
              <a:spcAft>
                <a:spcPts val="1200"/>
              </a:spcAft>
              <a:buFont typeface="Times New Roman" pitchFamily="18" charset="0"/>
              <a:buAutoNum type="arabicPeriod"/>
            </a:pPr>
            <a:r>
              <a:rPr lang="en-US" sz="2400" b="1" u="sng" dirty="0" smtClean="0">
                <a:latin typeface="+mn-lt"/>
              </a:rPr>
              <a:t>High quality data </a:t>
            </a:r>
            <a:r>
              <a:rPr lang="en-US" sz="2400" dirty="0" smtClean="0">
                <a:latin typeface="+mn-lt"/>
              </a:rPr>
              <a:t>(reliable, timely, non-</a:t>
            </a:r>
            <a:r>
              <a:rPr lang="en-US" sz="2400" dirty="0" err="1" smtClean="0">
                <a:latin typeface="+mn-lt"/>
              </a:rPr>
              <a:t>manipulable</a:t>
            </a:r>
            <a:r>
              <a:rPr lang="en-US" sz="2400" dirty="0" smtClean="0">
                <a:latin typeface="+mn-lt"/>
              </a:rPr>
              <a:t>, long-term) to design/price product and to determine payouts</a:t>
            </a:r>
          </a:p>
          <a:p>
            <a:pPr marL="457200" indent="-514350">
              <a:spcBef>
                <a:spcPts val="600"/>
              </a:spcBef>
              <a:spcAft>
                <a:spcPts val="1200"/>
              </a:spcAft>
              <a:buFont typeface="Times New Roman" pitchFamily="18" charset="0"/>
              <a:buAutoNum type="arabicPeriod"/>
            </a:pPr>
            <a:r>
              <a:rPr lang="en-US" sz="2400" b="1" u="sng" dirty="0" smtClean="0">
                <a:latin typeface="+mn-lt"/>
              </a:rPr>
              <a:t>Minimize uncovered basis risk </a:t>
            </a:r>
            <a:r>
              <a:rPr lang="en-US" sz="2400" dirty="0" smtClean="0">
                <a:latin typeface="+mn-lt"/>
              </a:rPr>
              <a:t>through product design. Is it insurance or a lottery ticket? All turns on basis risk!!!</a:t>
            </a:r>
          </a:p>
          <a:p>
            <a:pPr marL="457200" indent="-514350">
              <a:spcBef>
                <a:spcPts val="600"/>
              </a:spcBef>
              <a:spcAft>
                <a:spcPts val="1200"/>
              </a:spcAft>
              <a:buFont typeface="Times New Roman" pitchFamily="18" charset="0"/>
              <a:buAutoNum type="arabicPeriod"/>
            </a:pPr>
            <a:r>
              <a:rPr lang="en-US" sz="2400" b="1" u="sng" dirty="0" smtClean="0">
                <a:latin typeface="+mn-lt"/>
              </a:rPr>
              <a:t>Innovation incentives </a:t>
            </a:r>
            <a:r>
              <a:rPr lang="en-US" sz="2400" smtClean="0">
                <a:latin typeface="+mn-lt"/>
              </a:rPr>
              <a:t>for insurers/reinsurers </a:t>
            </a:r>
            <a:r>
              <a:rPr lang="en-US" sz="2400" dirty="0" smtClean="0">
                <a:latin typeface="+mn-lt"/>
              </a:rPr>
              <a:t>to design and market a new product and global market to support it</a:t>
            </a:r>
          </a:p>
          <a:p>
            <a:pPr marL="457200" indent="-514350">
              <a:spcBef>
                <a:spcPts val="600"/>
              </a:spcBef>
              <a:spcAft>
                <a:spcPts val="1200"/>
              </a:spcAft>
              <a:buFont typeface="Times New Roman" pitchFamily="18" charset="0"/>
              <a:buAutoNum type="arabicPeriod"/>
            </a:pPr>
            <a:r>
              <a:rPr lang="en-US" sz="2400" b="1" u="sng" dirty="0" smtClean="0">
                <a:latin typeface="+mn-lt"/>
              </a:rPr>
              <a:t>Establish informed effective demand</a:t>
            </a:r>
            <a:r>
              <a:rPr lang="en-US" sz="2400" dirty="0" smtClean="0">
                <a:latin typeface="+mn-lt"/>
              </a:rPr>
              <a:t>, especially among a clientele with little experience with any insurance, much less a complex index-based insurance product</a:t>
            </a:r>
          </a:p>
          <a:p>
            <a:pPr marL="457200" indent="-514350">
              <a:spcBef>
                <a:spcPts val="600"/>
              </a:spcBef>
              <a:spcAft>
                <a:spcPts val="1200"/>
              </a:spcAft>
              <a:buFont typeface="Times New Roman" pitchFamily="18" charset="0"/>
              <a:buAutoNum type="arabicPeriod"/>
            </a:pPr>
            <a:r>
              <a:rPr lang="en-US" sz="2400" b="1" u="sng" dirty="0" smtClean="0">
                <a:latin typeface="+mn-lt"/>
              </a:rPr>
              <a:t>Low cost delivery mechanism </a:t>
            </a:r>
            <a:r>
              <a:rPr lang="en-US" sz="2400" dirty="0" smtClean="0">
                <a:latin typeface="+mn-lt"/>
              </a:rPr>
              <a:t>for making insurance available for numerous small and medium scale producers </a:t>
            </a:r>
            <a:endParaRPr lang="en-US" sz="2400" dirty="0">
              <a:latin typeface="+mn-lt"/>
            </a:endParaRPr>
          </a:p>
        </p:txBody>
      </p:sp>
    </p:spTree>
    <p:extLst>
      <p:ext uri="{BB962C8B-B14F-4D97-AF65-F5344CB8AC3E}">
        <p14:creationId xmlns:p14="http://schemas.microsoft.com/office/powerpoint/2010/main" val="321862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734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5734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dirty="0">
                <a:solidFill>
                  <a:schemeClr val="bg1"/>
                </a:solidFill>
              </a:rPr>
              <a:t> </a:t>
            </a:r>
            <a:r>
              <a:rPr lang="en-US" sz="2800" b="1" dirty="0">
                <a:solidFill>
                  <a:schemeClr val="bg1"/>
                </a:solidFill>
              </a:rPr>
              <a:t>Conclusions</a:t>
            </a:r>
            <a:endParaRPr lang="en-US" sz="2800" b="1" i="1" dirty="0">
              <a:solidFill>
                <a:schemeClr val="bg1"/>
              </a:solidFill>
              <a:latin typeface="Calibri" pitchFamily="34" charset="0"/>
            </a:endParaRPr>
          </a:p>
        </p:txBody>
      </p:sp>
      <p:sp>
        <p:nvSpPr>
          <p:cNvPr id="159755" name="Rectangle 3"/>
          <p:cNvSpPr>
            <a:spLocks noChangeArrowheads="1"/>
          </p:cNvSpPr>
          <p:nvPr/>
        </p:nvSpPr>
        <p:spPr bwMode="auto">
          <a:xfrm>
            <a:off x="304800" y="1066800"/>
            <a:ext cx="8458200" cy="4495800"/>
          </a:xfrm>
          <a:prstGeom prst="rect">
            <a:avLst/>
          </a:prstGeom>
          <a:noFill/>
          <a:ln w="9525">
            <a:noFill/>
            <a:miter lim="800000"/>
            <a:headEnd/>
            <a:tailEnd/>
          </a:ln>
        </p:spPr>
        <p:txBody>
          <a:bodyPr lIns="91429" tIns="45714" rIns="91429" bIns="45714"/>
          <a:lstStyle/>
          <a:p>
            <a:pPr>
              <a:spcBef>
                <a:spcPts val="1200"/>
              </a:spcBef>
              <a:tabLst>
                <a:tab pos="395288" algn="l"/>
              </a:tabLst>
              <a:defRPr/>
            </a:pPr>
            <a:r>
              <a:rPr lang="en-US" sz="2400" b="1" dirty="0" smtClean="0">
                <a:latin typeface="Calibri" pitchFamily="34" charset="0"/>
              </a:rPr>
              <a:t>Poverty traps pose a major development challenge. </a:t>
            </a:r>
          </a:p>
          <a:p>
            <a:pPr>
              <a:spcBef>
                <a:spcPts val="1200"/>
              </a:spcBef>
              <a:tabLst>
                <a:tab pos="395288" algn="l"/>
              </a:tabLst>
              <a:defRPr/>
            </a:pPr>
            <a:r>
              <a:rPr lang="en-US" sz="2400" b="1" dirty="0" smtClean="0">
                <a:latin typeface="Calibri" pitchFamily="34" charset="0"/>
              </a:rPr>
              <a:t>Where they arise due to climate shocks, such as drought, climate change can be especially threatening.</a:t>
            </a:r>
          </a:p>
          <a:p>
            <a:pPr>
              <a:spcBef>
                <a:spcPts val="1200"/>
              </a:spcBef>
              <a:tabLst>
                <a:tab pos="395288" algn="l"/>
              </a:tabLst>
              <a:defRPr/>
            </a:pPr>
            <a:r>
              <a:rPr lang="en-US" sz="2400" b="1" dirty="0" smtClean="0">
                <a:latin typeface="Calibri" pitchFamily="34" charset="0"/>
              </a:rPr>
              <a:t>Standard drought responses have proved largely ineffective. </a:t>
            </a:r>
          </a:p>
          <a:p>
            <a:pPr>
              <a:spcBef>
                <a:spcPts val="1200"/>
              </a:spcBef>
              <a:tabLst>
                <a:tab pos="395288" algn="l"/>
              </a:tabLst>
              <a:defRPr/>
            </a:pPr>
            <a:r>
              <a:rPr lang="en-US" sz="2400" b="1" dirty="0" smtClean="0">
                <a:latin typeface="Calibri" pitchFamily="34" charset="0"/>
              </a:rPr>
              <a:t>Traditional insurance not viable in pastoral areas.</a:t>
            </a:r>
          </a:p>
          <a:p>
            <a:pPr>
              <a:spcBef>
                <a:spcPts val="1200"/>
              </a:spcBef>
              <a:tabLst>
                <a:tab pos="395288" algn="l"/>
              </a:tabLst>
              <a:defRPr/>
            </a:pPr>
            <a:r>
              <a:rPr lang="en-US" sz="2400" b="1" dirty="0" smtClean="0">
                <a:latin typeface="Calibri" pitchFamily="34" charset="0"/>
              </a:rPr>
              <a:t>Index insurance, in principle, could be very effective.</a:t>
            </a:r>
          </a:p>
          <a:p>
            <a:pPr>
              <a:spcBef>
                <a:spcPts val="1200"/>
              </a:spcBef>
              <a:tabLst>
                <a:tab pos="395288" algn="l"/>
              </a:tabLst>
              <a:defRPr/>
            </a:pPr>
            <a:r>
              <a:rPr lang="en-US" sz="2400" b="1" dirty="0" smtClean="0">
                <a:latin typeface="Calibri" pitchFamily="34" charset="0"/>
              </a:rPr>
              <a:t>But major challenges exist to developing/scaling index insurance to address this problem.</a:t>
            </a:r>
          </a:p>
          <a:p>
            <a:pPr>
              <a:spcBef>
                <a:spcPts val="1200"/>
              </a:spcBef>
              <a:tabLst>
                <a:tab pos="395288" algn="l"/>
              </a:tabLst>
              <a:defRPr/>
            </a:pPr>
            <a:endParaRPr lang="en-US" sz="2400" b="1" dirty="0" smtClean="0">
              <a:latin typeface="Calibri" pitchFamily="34" charset="0"/>
            </a:endParaRPr>
          </a:p>
          <a:p>
            <a:pPr algn="ctr">
              <a:spcBef>
                <a:spcPts val="1200"/>
              </a:spcBef>
              <a:tabLst>
                <a:tab pos="395288" algn="l"/>
              </a:tabLst>
              <a:defRPr/>
            </a:pPr>
            <a:r>
              <a:rPr lang="en-US" sz="2800" b="1" dirty="0" smtClean="0">
                <a:latin typeface="Calibri" pitchFamily="34" charset="0"/>
              </a:rPr>
              <a:t>That’s why IBLI is so exciting </a:t>
            </a:r>
            <a:r>
              <a:rPr lang="en-US" sz="2800" b="1" dirty="0" smtClean="0">
                <a:latin typeface="Calibri" pitchFamily="34" charset="0"/>
              </a:rPr>
              <a:t>… and why it remains a serious research project, not just a commercial project.</a:t>
            </a:r>
            <a:endParaRPr lang="en-US"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7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7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97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97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1482</TotalTime>
  <Words>844</Words>
  <Application>Microsoft Office PowerPoint</Application>
  <PresentationFormat>On-screen Show (4:3)</PresentationFormat>
  <Paragraphs>72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IBLI Performance Paper</dc:title>
  <dc:creator>Pin Chantarat</dc:creator>
  <cp:lastModifiedBy>Chris Barrett</cp:lastModifiedBy>
  <cp:revision>92</cp:revision>
  <dcterms:created xsi:type="dcterms:W3CDTF">2009-03-02T19:09:48Z</dcterms:created>
  <dcterms:modified xsi:type="dcterms:W3CDTF">2012-07-19T08:39:57Z</dcterms:modified>
</cp:coreProperties>
</file>